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0"/>
  </p:notesMasterIdLst>
  <p:handoutMasterIdLst>
    <p:handoutMasterId r:id="rId21"/>
  </p:handoutMasterIdLst>
  <p:sldIdLst>
    <p:sldId id="1487" r:id="rId5"/>
    <p:sldId id="1488" r:id="rId6"/>
    <p:sldId id="1550" r:id="rId7"/>
    <p:sldId id="1553" r:id="rId8"/>
    <p:sldId id="1552" r:id="rId9"/>
    <p:sldId id="1554" r:id="rId10"/>
    <p:sldId id="1556" r:id="rId11"/>
    <p:sldId id="1560" r:id="rId12"/>
    <p:sldId id="1557" r:id="rId13"/>
    <p:sldId id="1559" r:id="rId14"/>
    <p:sldId id="1548" r:id="rId15"/>
    <p:sldId id="1561" r:id="rId16"/>
    <p:sldId id="1549" r:id="rId17"/>
    <p:sldId id="1522" r:id="rId18"/>
    <p:sldId id="1523" r:id="rId19"/>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3"/>
            <p14:sldId id="1552"/>
            <p14:sldId id="1554"/>
            <p14:sldId id="1556"/>
            <p14:sldId id="1560"/>
            <p14:sldId id="1557"/>
            <p14:sldId id="1559"/>
            <p14:sldId id="1548"/>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686" autoAdjust="0"/>
  </p:normalViewPr>
  <p:slideViewPr>
    <p:cSldViewPr>
      <p:cViewPr varScale="1">
        <p:scale>
          <a:sx n="72" d="100"/>
          <a:sy n="72" d="100"/>
        </p:scale>
        <p:origin x="31" y="425"/>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Open the </a:t>
            </a:r>
            <a:r>
              <a:rPr lang="en-US" sz="900" b="1" i="0" kern="1200" dirty="0">
                <a:solidFill>
                  <a:schemeClr val="tx1"/>
                </a:solidFill>
                <a:effectLst/>
                <a:latin typeface="Segoe UI Light" pitchFamily="34" charset="0"/>
                <a:ea typeface="+mn-ea"/>
                <a:cs typeface="+mn-cs"/>
              </a:rPr>
              <a:t>SharePoint Online Management Shell</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Connect to your Office 365 Developer Tenant within PowerShell session by executing the following commands:</a:t>
            </a:r>
          </a:p>
          <a:p>
            <a:r>
              <a:rPr lang="en-US" sz="900" b="0" i="0" kern="1200" dirty="0">
                <a:solidFill>
                  <a:schemeClr val="tx1"/>
                </a:solidFill>
                <a:effectLst/>
                <a:latin typeface="Segoe UI Light" pitchFamily="34" charset="0"/>
                <a:ea typeface="+mn-ea"/>
                <a:cs typeface="+mn-cs"/>
              </a:rPr>
              <a:t>$creds = Get-Credential </a:t>
            </a:r>
          </a:p>
          <a:p>
            <a:r>
              <a:rPr lang="en-US" sz="900" b="0" i="0" kern="1200" dirty="0">
                <a:solidFill>
                  <a:schemeClr val="tx1"/>
                </a:solidFill>
                <a:effectLst/>
                <a:latin typeface="Segoe UI Light" pitchFamily="34" charset="0"/>
                <a:ea typeface="+mn-ea"/>
                <a:cs typeface="+mn-cs"/>
              </a:rPr>
              <a:t>Connect-</a:t>
            </a:r>
            <a:r>
              <a:rPr lang="en-US" sz="900" b="0" i="0" kern="1200" dirty="0" err="1">
                <a:solidFill>
                  <a:schemeClr val="tx1"/>
                </a:solidFill>
                <a:effectLst/>
                <a:latin typeface="Segoe UI Light" pitchFamily="34" charset="0"/>
                <a:ea typeface="+mn-ea"/>
                <a:cs typeface="+mn-cs"/>
              </a:rPr>
              <a:t>SPOService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Url</a:t>
            </a:r>
            <a:r>
              <a:rPr lang="en-US" sz="900" b="0" i="0" kern="1200" dirty="0">
                <a:solidFill>
                  <a:schemeClr val="tx1"/>
                </a:solidFill>
                <a:effectLst/>
                <a:latin typeface="Segoe UI Light" pitchFamily="34" charset="0"/>
                <a:ea typeface="+mn-ea"/>
                <a:cs typeface="+mn-cs"/>
              </a:rPr>
              <a:t> https://&lt;TENANCY&gt;-admin.sharepoint.com/ -Credential $creds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Enable the Public CDN in the tenant by executing the following command:</a:t>
            </a:r>
          </a:p>
          <a:p>
            <a:r>
              <a:rPr lang="en-US" sz="900" b="0" i="0" kern="1200" dirty="0">
                <a:solidFill>
                  <a:schemeClr val="tx1"/>
                </a:solidFill>
                <a:effectLst/>
                <a:latin typeface="Segoe UI Light" pitchFamily="34" charset="0"/>
                <a:ea typeface="+mn-ea"/>
                <a:cs typeface="+mn-cs"/>
              </a:rPr>
              <a:t>Set-</a:t>
            </a:r>
            <a:r>
              <a:rPr lang="en-US" sz="900" b="0" i="0" kern="1200" dirty="0" err="1">
                <a:solidFill>
                  <a:schemeClr val="tx1"/>
                </a:solidFill>
                <a:effectLst/>
                <a:latin typeface="Segoe UI Light" pitchFamily="34" charset="0"/>
                <a:ea typeface="+mn-ea"/>
                <a:cs typeface="+mn-cs"/>
              </a:rPr>
              <a:t>SPOTenant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PublicCdnEnabled</a:t>
            </a:r>
            <a:r>
              <a:rPr lang="en-US" sz="900" b="0" i="0" kern="1200" dirty="0">
                <a:solidFill>
                  <a:schemeClr val="tx1"/>
                </a:solidFill>
                <a:effectLst/>
                <a:latin typeface="Segoe UI Light" pitchFamily="34" charset="0"/>
                <a:ea typeface="+mn-ea"/>
                <a:cs typeface="+mn-cs"/>
              </a:rPr>
              <a:t> $true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Configure the allowed file extensions by executing the following command:</a:t>
            </a:r>
          </a:p>
          <a:p>
            <a:r>
              <a:rPr lang="en-US" sz="900" b="0" i="0" kern="1200" dirty="0">
                <a:solidFill>
                  <a:schemeClr val="tx1"/>
                </a:solidFill>
                <a:effectLst/>
                <a:latin typeface="Segoe UI Light" pitchFamily="34" charset="0"/>
                <a:ea typeface="+mn-ea"/>
                <a:cs typeface="+mn-cs"/>
              </a:rPr>
              <a:t>Set-</a:t>
            </a:r>
            <a:r>
              <a:rPr lang="en-US" sz="900" b="0" i="0" kern="1200" dirty="0" err="1">
                <a:solidFill>
                  <a:schemeClr val="tx1"/>
                </a:solidFill>
                <a:effectLst/>
                <a:latin typeface="Segoe UI Light" pitchFamily="34" charset="0"/>
                <a:ea typeface="+mn-ea"/>
                <a:cs typeface="+mn-cs"/>
              </a:rPr>
              <a:t>SPOTenant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PublicCdnAllowedFileTypes</a:t>
            </a:r>
            <a:r>
              <a:rPr lang="en-US" sz="900" b="0" i="0" kern="1200" dirty="0">
                <a:solidFill>
                  <a:schemeClr val="tx1"/>
                </a:solidFill>
                <a:effectLst/>
                <a:latin typeface="Segoe UI Light" pitchFamily="34" charset="0"/>
                <a:ea typeface="+mn-ea"/>
                <a:cs typeface="+mn-cs"/>
              </a:rPr>
              <a:t> "CSS,EOT,GIF,ICO,JPEG,JPG,JS,MAP,PNG,SVG,TTF,WOFF,TXT“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Add the CDN Origin by executing the following command:</a:t>
            </a:r>
          </a:p>
          <a:p>
            <a:r>
              <a:rPr lang="en-US" sz="900" b="0" i="0" kern="1200" dirty="0">
                <a:solidFill>
                  <a:schemeClr val="tx1"/>
                </a:solidFill>
                <a:effectLst/>
                <a:latin typeface="Segoe UI Light" pitchFamily="34" charset="0"/>
                <a:ea typeface="+mn-ea"/>
                <a:cs typeface="+mn-cs"/>
              </a:rPr>
              <a:t>New-</a:t>
            </a:r>
            <a:r>
              <a:rPr lang="en-US" sz="900" b="0" i="0" kern="1200" dirty="0" err="1">
                <a:solidFill>
                  <a:schemeClr val="tx1"/>
                </a:solidFill>
                <a:effectLst/>
                <a:latin typeface="Segoe UI Light" pitchFamily="34" charset="0"/>
                <a:ea typeface="+mn-ea"/>
                <a:cs typeface="+mn-cs"/>
              </a:rPr>
              <a:t>SPOPublicCdnOrigin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Url</a:t>
            </a:r>
            <a:r>
              <a:rPr lang="en-US" sz="900" b="0" i="0" kern="1200" dirty="0">
                <a:solidFill>
                  <a:schemeClr val="tx1"/>
                </a:solidFill>
                <a:effectLst/>
                <a:latin typeface="Segoe UI Light" pitchFamily="34" charset="0"/>
                <a:ea typeface="+mn-ea"/>
                <a:cs typeface="+mn-cs"/>
              </a:rPr>
              <a:t> "https://&lt;TENANCY&gt;.sharepoint.com/sites/dev/</a:t>
            </a:r>
            <a:r>
              <a:rPr lang="en-US" sz="900" b="0" i="0" kern="1200" dirty="0" err="1">
                <a:solidFill>
                  <a:schemeClr val="tx1"/>
                </a:solidFill>
                <a:effectLst/>
                <a:latin typeface="Segoe UI Light" pitchFamily="34" charset="0"/>
                <a:ea typeface="+mn-ea"/>
                <a:cs typeface="+mn-cs"/>
              </a:rPr>
              <a:t>siteassets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cdn</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Get the CDN Origin Id by executing the following command:</a:t>
            </a:r>
          </a:p>
          <a:p>
            <a:r>
              <a:rPr lang="en-US" sz="900" b="0" i="0" kern="1200" dirty="0">
                <a:solidFill>
                  <a:schemeClr val="tx1"/>
                </a:solidFill>
                <a:effectLst/>
                <a:latin typeface="Segoe UI Light" pitchFamily="34" charset="0"/>
                <a:ea typeface="+mn-ea"/>
                <a:cs typeface="+mn-cs"/>
              </a:rPr>
              <a:t>Get-</a:t>
            </a:r>
            <a:r>
              <a:rPr lang="en-US" sz="900" b="0" i="0" kern="1200" dirty="0" err="1">
                <a:solidFill>
                  <a:schemeClr val="tx1"/>
                </a:solidFill>
                <a:effectLst/>
                <a:latin typeface="Segoe UI Light" pitchFamily="34" charset="0"/>
                <a:ea typeface="+mn-ea"/>
                <a:cs typeface="+mn-cs"/>
              </a:rPr>
              <a:t>SPOPublicCdnOrigins</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5050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CDN base path should be: </a:t>
            </a:r>
            <a:r>
              <a:rPr lang="en-US" sz="900" b="0" i="0" u="none" strike="noStrike" kern="1200" dirty="0">
                <a:solidFill>
                  <a:schemeClr val="tx1"/>
                </a:solidFill>
                <a:effectLst/>
                <a:latin typeface="Segoe UI Light" pitchFamily="34" charset="0"/>
                <a:ea typeface="+mn-ea"/>
                <a:cs typeface="+mn-cs"/>
              </a:rPr>
              <a:t>https://publiccdn.sharepointonline.com/&lt;TENANCY&gt;.sharepoint.com/&lt;your-CDN-origin-Id&gt;</a:t>
            </a:r>
            <a:r>
              <a:rPr lang="en-US" sz="900" b="0" i="0" kern="1200" dirty="0">
                <a:solidFill>
                  <a:schemeClr val="tx1"/>
                </a:solidFill>
                <a:effectLst/>
                <a:latin typeface="Segoe UI Light" pitchFamily="34" charset="0"/>
                <a:ea typeface="+mn-ea"/>
                <a:cs typeface="+mn-cs"/>
              </a:rPr>
              <a:t>. Replace the </a:t>
            </a:r>
            <a:r>
              <a:rPr lang="en-US" sz="900" b="1" i="0" kern="1200" dirty="0">
                <a:solidFill>
                  <a:schemeClr val="tx1"/>
                </a:solidFill>
                <a:effectLst/>
                <a:latin typeface="Segoe UI Light" pitchFamily="34" charset="0"/>
                <a:ea typeface="+mn-ea"/>
                <a:cs typeface="+mn-cs"/>
              </a:rPr>
              <a:t>&lt;TENANCY&gt;</a:t>
            </a:r>
            <a:r>
              <a:rPr lang="en-US" sz="900" b="0" i="0" kern="1200" dirty="0">
                <a:solidFill>
                  <a:schemeClr val="tx1"/>
                </a:solidFill>
                <a:effectLst/>
                <a:latin typeface="Segoe UI Light" pitchFamily="34" charset="0"/>
                <a:ea typeface="+mn-ea"/>
                <a:cs typeface="+mn-cs"/>
              </a:rPr>
              <a:t> placeholder with the name of your Office 365 tenant, and the </a:t>
            </a:r>
            <a:r>
              <a:rPr lang="en-US" sz="900" b="1" i="0" kern="1200" dirty="0">
                <a:solidFill>
                  <a:schemeClr val="tx1"/>
                </a:solidFill>
                <a:effectLst/>
                <a:latin typeface="Segoe UI Light" pitchFamily="34" charset="0"/>
                <a:ea typeface="+mn-ea"/>
                <a:cs typeface="+mn-cs"/>
              </a:rPr>
              <a:t>&lt;your-CDN-origin-Id&gt;</a:t>
            </a:r>
            <a:r>
              <a:rPr lang="en-US" sz="900" b="0" i="0" kern="1200" dirty="0">
                <a:solidFill>
                  <a:schemeClr val="tx1"/>
                </a:solidFill>
                <a:effectLst/>
                <a:latin typeface="Segoe UI Light" pitchFamily="34" charset="0"/>
                <a:ea typeface="+mn-ea"/>
                <a:cs typeface="+mn-cs"/>
              </a:rPr>
              <a:t> placeholder with the </a:t>
            </a:r>
            <a:r>
              <a:rPr lang="en-US" sz="900" b="1" i="0" kern="1200" dirty="0">
                <a:solidFill>
                  <a:schemeClr val="tx1"/>
                </a:solidFill>
                <a:effectLst/>
                <a:latin typeface="Segoe UI Light" pitchFamily="34" charset="0"/>
                <a:ea typeface="+mn-ea"/>
                <a:cs typeface="+mn-cs"/>
              </a:rPr>
              <a:t>CDN Origin Id</a:t>
            </a:r>
            <a:r>
              <a:rPr lang="en-US" sz="900" b="0" i="0" kern="1200" dirty="0">
                <a:solidFill>
                  <a:schemeClr val="tx1"/>
                </a:solidFill>
                <a:effectLst/>
                <a:latin typeface="Segoe UI Light" pitchFamily="34" charset="0"/>
                <a:ea typeface="+mn-ea"/>
                <a:cs typeface="+mn-cs"/>
              </a:rPr>
              <a:t> you created in the previous steps.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43856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9467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35997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90368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2: Deploy the web part resources to a SharePoint CDN</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3219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14</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15</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a:t>Deploying to SharePoint CDN</a:t>
            </a:r>
            <a:endParaRPr lang="en-US" dirty="0"/>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Add the web part to a SharePoint page</a:t>
            </a:r>
          </a:p>
        </p:txBody>
      </p:sp>
      <p:sp>
        <p:nvSpPr>
          <p:cNvPr id="40" name="Text Placeholder 2"/>
          <p:cNvSpPr txBox="1">
            <a:spLocks/>
          </p:cNvSpPr>
          <p:nvPr/>
        </p:nvSpPr>
        <p:spPr>
          <a:xfrm>
            <a:off x="294669" y="1265014"/>
            <a:ext cx="4627424" cy="48965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After the web part assets are deployed to a CDN location you can preview the web part</a:t>
            </a:r>
          </a:p>
          <a:p>
            <a:r>
              <a:rPr lang="en-US" altLang="zh-CN" sz="2400" dirty="0"/>
              <a:t>Create a page on your Office 365 site and add the web part to the page</a:t>
            </a:r>
          </a:p>
          <a:p>
            <a:r>
              <a:rPr lang="en-US" altLang="zh-CN" sz="2400" dirty="0"/>
              <a:t>In the developer console verify the assets are served from the CDN</a:t>
            </a:r>
            <a:endParaRPr lang="en-US" sz="2400" dirty="0"/>
          </a:p>
        </p:txBody>
      </p:sp>
      <p:pic>
        <p:nvPicPr>
          <p:cNvPr id="4" name="Picture 3"/>
          <p:cNvPicPr>
            <a:picLocks noChangeAspect="1"/>
          </p:cNvPicPr>
          <p:nvPr/>
        </p:nvPicPr>
        <p:blipFill>
          <a:blip r:embed="rId3"/>
          <a:stretch>
            <a:fillRect/>
          </a:stretch>
        </p:blipFill>
        <p:spPr>
          <a:xfrm>
            <a:off x="5066109" y="1189991"/>
            <a:ext cx="6793485" cy="5046589"/>
          </a:xfrm>
          <a:prstGeom prst="rect">
            <a:avLst/>
          </a:prstGeom>
        </p:spPr>
      </p:pic>
    </p:spTree>
    <p:extLst>
      <p:ext uri="{BB962C8B-B14F-4D97-AF65-F5344CB8AC3E}">
        <p14:creationId xmlns:p14="http://schemas.microsoft.com/office/powerpoint/2010/main" val="8410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Deploy web part resources to a SharePoint CDN </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SharePoint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Enable SharePoint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70721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SharePoint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Enable SharePoint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415772"/>
          </a:xfrm>
        </p:spPr>
        <p:txBody>
          <a:bodyPr/>
          <a:lstStyle/>
          <a:p>
            <a:r>
              <a:rPr lang="en-US" dirty="0"/>
              <a:t>Go to the Site Assets Document Library</a:t>
            </a:r>
          </a:p>
          <a:p>
            <a:r>
              <a:rPr lang="en-US" dirty="0"/>
              <a:t>Create a folder for the CDN origin</a:t>
            </a:r>
          </a:p>
        </p:txBody>
      </p:sp>
      <p:sp>
        <p:nvSpPr>
          <p:cNvPr id="2" name="Title 1"/>
          <p:cNvSpPr>
            <a:spLocks noGrp="1"/>
          </p:cNvSpPr>
          <p:nvPr>
            <p:ph type="title"/>
          </p:nvPr>
        </p:nvSpPr>
        <p:spPr/>
        <p:txBody>
          <a:bodyPr/>
          <a:lstStyle/>
          <a:p>
            <a:r>
              <a:rPr lang="en-US" dirty="0"/>
              <a:t>Create SharePoint CDN origin</a:t>
            </a:r>
          </a:p>
        </p:txBody>
      </p:sp>
      <p:pic>
        <p:nvPicPr>
          <p:cNvPr id="7" name="Picture 6"/>
          <p:cNvPicPr>
            <a:picLocks noChangeAspect="1"/>
          </p:cNvPicPr>
          <p:nvPr/>
        </p:nvPicPr>
        <p:blipFill>
          <a:blip r:embed="rId2"/>
          <a:stretch>
            <a:fillRect/>
          </a:stretch>
        </p:blipFill>
        <p:spPr>
          <a:xfrm>
            <a:off x="750887" y="2633166"/>
            <a:ext cx="10934700" cy="3362325"/>
          </a:xfrm>
          <a:prstGeom prst="rect">
            <a:avLst/>
          </a:prstGeom>
        </p:spPr>
      </p:pic>
    </p:spTree>
    <p:extLst>
      <p:ext uri="{BB962C8B-B14F-4D97-AF65-F5344CB8AC3E}">
        <p14:creationId xmlns:p14="http://schemas.microsoft.com/office/powerpoint/2010/main" val="20177298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79496"/>
          </a:xfrm>
        </p:spPr>
        <p:txBody>
          <a:bodyPr/>
          <a:lstStyle/>
          <a:p>
            <a:r>
              <a:rPr lang="en-US" sz="3200" dirty="0"/>
              <a:t>Open the SharePoint Online Management Shell</a:t>
            </a:r>
          </a:p>
          <a:p>
            <a:r>
              <a:rPr lang="en-US" sz="3200" dirty="0"/>
              <a:t>Execute the following </a:t>
            </a:r>
            <a:r>
              <a:rPr lang="en-US" sz="3200" dirty="0" err="1"/>
              <a:t>Powershell</a:t>
            </a:r>
            <a:r>
              <a:rPr lang="en-US" sz="3200" dirty="0"/>
              <a:t> commands to enable the CDN,  set the CDN origin, and return the CDN Origin ID</a:t>
            </a:r>
          </a:p>
          <a:p>
            <a:endParaRPr lang="en-US" sz="3200" dirty="0"/>
          </a:p>
          <a:p>
            <a:endParaRPr lang="en-US" sz="3200" dirty="0"/>
          </a:p>
          <a:p>
            <a:endParaRPr lang="en-US" sz="3200" dirty="0"/>
          </a:p>
          <a:p>
            <a:endParaRPr lang="en-US" sz="3200" dirty="0"/>
          </a:p>
        </p:txBody>
      </p:sp>
      <p:sp>
        <p:nvSpPr>
          <p:cNvPr id="2" name="Title 1"/>
          <p:cNvSpPr>
            <a:spLocks noGrp="1"/>
          </p:cNvSpPr>
          <p:nvPr>
            <p:ph type="title"/>
          </p:nvPr>
        </p:nvSpPr>
        <p:spPr/>
        <p:txBody>
          <a:bodyPr/>
          <a:lstStyle/>
          <a:p>
            <a:r>
              <a:rPr lang="en-US" dirty="0"/>
              <a:t>Enable the SharePoint CDN origin</a:t>
            </a:r>
          </a:p>
        </p:txBody>
      </p:sp>
      <p:sp>
        <p:nvSpPr>
          <p:cNvPr id="5" name="Rectangle 4"/>
          <p:cNvSpPr/>
          <p:nvPr/>
        </p:nvSpPr>
        <p:spPr>
          <a:xfrm>
            <a:off x="472097" y="3102598"/>
            <a:ext cx="11492281" cy="162038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$creds = Get-Credential</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Connect-</a:t>
            </a:r>
            <a:r>
              <a:rPr lang="en-US" sz="1600" dirty="0" err="1">
                <a:gradFill>
                  <a:gsLst>
                    <a:gs pos="0">
                      <a:srgbClr val="FFFFFF"/>
                    </a:gs>
                    <a:gs pos="100000">
                      <a:srgbClr val="FFFFFF"/>
                    </a:gs>
                  </a:gsLst>
                  <a:lin ang="5400000" scaled="0"/>
                </a:gradFill>
                <a:latin typeface="Consolas" panose="020B0609020204030204" pitchFamily="49" charset="0"/>
              </a:rPr>
              <a:t>SPOService</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Url</a:t>
            </a:r>
            <a:r>
              <a:rPr lang="en-US" sz="1600" dirty="0">
                <a:gradFill>
                  <a:gsLst>
                    <a:gs pos="0">
                      <a:srgbClr val="FFFFFF"/>
                    </a:gs>
                    <a:gs pos="100000">
                      <a:srgbClr val="FFFFFF"/>
                    </a:gs>
                  </a:gsLst>
                  <a:lin ang="5400000" scaled="0"/>
                </a:gradFill>
                <a:latin typeface="Consolas" panose="020B0609020204030204" pitchFamily="49" charset="0"/>
              </a:rPr>
              <a:t> https://&lt;TENANCY&gt;-admin.sharepoint.com/ -Credential $creds</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Set-</a:t>
            </a:r>
            <a:r>
              <a:rPr lang="en-US" sz="1600" dirty="0" err="1">
                <a:gradFill>
                  <a:gsLst>
                    <a:gs pos="0">
                      <a:srgbClr val="FFFFFF"/>
                    </a:gs>
                    <a:gs pos="100000">
                      <a:srgbClr val="FFFFFF"/>
                    </a:gs>
                  </a:gsLst>
                  <a:lin ang="5400000" scaled="0"/>
                </a:gradFill>
                <a:latin typeface="Consolas" panose="020B0609020204030204" pitchFamily="49" charset="0"/>
              </a:rPr>
              <a:t>SPOTenant</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PublicCdnEnabled</a:t>
            </a:r>
            <a:r>
              <a:rPr lang="en-US" sz="1600" dirty="0">
                <a:gradFill>
                  <a:gsLst>
                    <a:gs pos="0">
                      <a:srgbClr val="FFFFFF"/>
                    </a:gs>
                    <a:gs pos="100000">
                      <a:srgbClr val="FFFFFF"/>
                    </a:gs>
                  </a:gsLst>
                  <a:lin ang="5400000" scaled="0"/>
                </a:gradFill>
                <a:latin typeface="Consolas" panose="020B0609020204030204" pitchFamily="49" charset="0"/>
              </a:rPr>
              <a:t> $true</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Set-</a:t>
            </a:r>
            <a:r>
              <a:rPr lang="en-US" sz="1600" dirty="0" err="1">
                <a:gradFill>
                  <a:gsLst>
                    <a:gs pos="0">
                      <a:srgbClr val="FFFFFF"/>
                    </a:gs>
                    <a:gs pos="100000">
                      <a:srgbClr val="FFFFFF"/>
                    </a:gs>
                  </a:gsLst>
                  <a:lin ang="5400000" scaled="0"/>
                </a:gradFill>
                <a:latin typeface="Consolas" panose="020B0609020204030204" pitchFamily="49" charset="0"/>
              </a:rPr>
              <a:t>SPOTenant</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PublicCdnAllowedFileTypes</a:t>
            </a:r>
            <a:r>
              <a:rPr lang="en-US" sz="1600" dirty="0">
                <a:gradFill>
                  <a:gsLst>
                    <a:gs pos="0">
                      <a:srgbClr val="FFFFFF"/>
                    </a:gs>
                    <a:gs pos="100000">
                      <a:srgbClr val="FFFFFF"/>
                    </a:gs>
                  </a:gsLst>
                  <a:lin ang="5400000" scaled="0"/>
                </a:gradFill>
                <a:latin typeface="Consolas" panose="020B0609020204030204" pitchFamily="49" charset="0"/>
              </a:rPr>
              <a:t> "CSS,EOT,GIF,ICO,JPEG,JPG,JS,MAP,PNG,SVG,TTF,WOFF,TXT"</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New-</a:t>
            </a:r>
            <a:r>
              <a:rPr lang="en-US" sz="1600" dirty="0" err="1">
                <a:gradFill>
                  <a:gsLst>
                    <a:gs pos="0">
                      <a:srgbClr val="FFFFFF"/>
                    </a:gs>
                    <a:gs pos="100000">
                      <a:srgbClr val="FFFFFF"/>
                    </a:gs>
                  </a:gsLst>
                  <a:lin ang="5400000" scaled="0"/>
                </a:gradFill>
                <a:latin typeface="Consolas" panose="020B0609020204030204" pitchFamily="49" charset="0"/>
              </a:rPr>
              <a:t>SPOPublicCdnOrigin</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Url</a:t>
            </a:r>
            <a:r>
              <a:rPr lang="en-US" sz="1600" dirty="0">
                <a:gradFill>
                  <a:gsLst>
                    <a:gs pos="0">
                      <a:srgbClr val="FFFFFF"/>
                    </a:gs>
                    <a:gs pos="100000">
                      <a:srgbClr val="FFFFFF"/>
                    </a:gs>
                  </a:gsLst>
                  <a:lin ang="5400000" scaled="0"/>
                </a:gradFill>
                <a:latin typeface="Consolas" panose="020B0609020204030204" pitchFamily="49" charset="0"/>
              </a:rPr>
              <a:t> "https://&lt;TENANCY&gt;.sharepoint.com/sites/&lt;SITE&gt;/</a:t>
            </a:r>
            <a:r>
              <a:rPr lang="en-US" sz="1600" dirty="0" err="1">
                <a:gradFill>
                  <a:gsLst>
                    <a:gs pos="0">
                      <a:srgbClr val="FFFFFF"/>
                    </a:gs>
                    <a:gs pos="100000">
                      <a:srgbClr val="FFFFFF"/>
                    </a:gs>
                  </a:gsLst>
                  <a:lin ang="5400000" scaled="0"/>
                </a:gradFill>
                <a:latin typeface="Consolas" panose="020B0609020204030204" pitchFamily="49" charset="0"/>
              </a:rPr>
              <a:t>siteassets</a:t>
            </a:r>
            <a:r>
              <a:rPr lang="en-US" sz="1600" dirty="0">
                <a:gradFill>
                  <a:gsLst>
                    <a:gs pos="0">
                      <a:srgbClr val="FFFFFF"/>
                    </a:gs>
                    <a:gs pos="100000">
                      <a:srgbClr val="FFFFFF"/>
                    </a:gs>
                  </a:gsLst>
                  <a:lin ang="5400000" scaled="0"/>
                </a:gradFill>
                <a:latin typeface="Consolas" panose="020B0609020204030204" pitchFamily="49" charset="0"/>
              </a:rPr>
              <a:t>/</a:t>
            </a:r>
            <a:r>
              <a:rPr lang="en-US" sz="1600" dirty="0" err="1">
                <a:gradFill>
                  <a:gsLst>
                    <a:gs pos="0">
                      <a:srgbClr val="FFFFFF"/>
                    </a:gs>
                    <a:gs pos="100000">
                      <a:srgbClr val="FFFFFF"/>
                    </a:gs>
                  </a:gsLst>
                  <a:lin ang="5400000" scaled="0"/>
                </a:gradFill>
                <a:latin typeface="Consolas" panose="020B0609020204030204" pitchFamily="49" charset="0"/>
              </a:rPr>
              <a:t>cdn</a:t>
            </a:r>
            <a:r>
              <a:rPr lang="en-US" sz="1600" dirty="0">
                <a:gradFill>
                  <a:gsLst>
                    <a:gs pos="0">
                      <a:srgbClr val="FFFFFF"/>
                    </a:gs>
                    <a:gs pos="100000">
                      <a:srgbClr val="FFFFFF"/>
                    </a:gs>
                  </a:gsLst>
                  <a:lin ang="5400000" scaled="0"/>
                </a:gradFill>
                <a:latin typeface="Consolas" panose="020B0609020204030204" pitchFamily="49" charset="0"/>
              </a:rPr>
              <a:t>"</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Get-</a:t>
            </a:r>
            <a:r>
              <a:rPr lang="en-US" sz="1600" dirty="0" err="1">
                <a:gradFill>
                  <a:gsLst>
                    <a:gs pos="0">
                      <a:srgbClr val="FFFFFF"/>
                    </a:gs>
                    <a:gs pos="100000">
                      <a:srgbClr val="FFFFFF"/>
                    </a:gs>
                  </a:gsLst>
                  <a:lin ang="5400000" scaled="0"/>
                </a:gradFill>
                <a:latin typeface="Consolas" panose="020B0609020204030204" pitchFamily="49" charset="0"/>
              </a:rPr>
              <a:t>SPOPublicCdnOrigins</a:t>
            </a:r>
            <a:endParaRPr lang="en-US" sz="1600" dirty="0">
              <a:gradFill>
                <a:gsLst>
                  <a:gs pos="0">
                    <a:srgbClr val="FFFFFF"/>
                  </a:gs>
                  <a:gs pos="100000">
                    <a:srgbClr val="FFFFFF"/>
                  </a:gs>
                </a:gsLst>
                <a:lin ang="5400000" scaled="0"/>
              </a:gradFill>
              <a:latin typeface="Consolas" panose="020B0609020204030204" pitchFamily="49" charset="0"/>
            </a:endParaRPr>
          </a:p>
        </p:txBody>
      </p:sp>
      <p:pic>
        <p:nvPicPr>
          <p:cNvPr id="8" name="Picture 7"/>
          <p:cNvPicPr>
            <a:picLocks noChangeAspect="1"/>
          </p:cNvPicPr>
          <p:nvPr/>
        </p:nvPicPr>
        <p:blipFill>
          <a:blip r:embed="rId3"/>
          <a:stretch>
            <a:fillRect/>
          </a:stretch>
        </p:blipFill>
        <p:spPr>
          <a:xfrm>
            <a:off x="472097" y="5008415"/>
            <a:ext cx="11511366" cy="1109213"/>
          </a:xfrm>
          <a:prstGeom prst="rect">
            <a:avLst/>
          </a:prstGeom>
        </p:spPr>
      </p:pic>
    </p:spTree>
    <p:extLst>
      <p:ext uri="{BB962C8B-B14F-4D97-AF65-F5344CB8AC3E}">
        <p14:creationId xmlns:p14="http://schemas.microsoft.com/office/powerpoint/2010/main" val="615147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016758"/>
          </a:xfrm>
        </p:spPr>
        <p:txBody>
          <a:bodyPr/>
          <a:lstStyle/>
          <a:p>
            <a:pPr marL="0" indent="0">
              <a:buNone/>
            </a:pPr>
            <a:r>
              <a:rPr lang="en-US" dirty="0"/>
              <a:t>Create CDN base path</a:t>
            </a:r>
          </a:p>
          <a:p>
            <a:pPr marL="0" indent="0">
              <a:buNone/>
            </a:pPr>
            <a:endParaRPr lang="en-US" dirty="0"/>
          </a:p>
          <a:p>
            <a:pPr marL="0" indent="0">
              <a:buNone/>
            </a:pPr>
            <a:r>
              <a:rPr lang="en-US" dirty="0"/>
              <a:t>Update the </a:t>
            </a:r>
            <a:r>
              <a:rPr lang="en-US" dirty="0" err="1"/>
              <a:t>cdnBasePath</a:t>
            </a:r>
            <a:r>
              <a:rPr lang="en-US" dirty="0"/>
              <a:t> in the write-</a:t>
            </a:r>
            <a:r>
              <a:rPr lang="en-US" dirty="0" err="1"/>
              <a:t>manifests.json</a:t>
            </a:r>
            <a:r>
              <a:rPr lang="en-US" dirty="0"/>
              <a:t> file</a:t>
            </a:r>
          </a:p>
          <a:p>
            <a:endParaRPr lang="en-US" b="1" dirty="0"/>
          </a:p>
          <a:p>
            <a:endParaRPr lang="en-US" b="1" dirty="0"/>
          </a:p>
          <a:p>
            <a:endParaRPr lang="en-US" b="1" dirty="0"/>
          </a:p>
          <a:p>
            <a:pPr marL="0" indent="0">
              <a:buNone/>
            </a:pPr>
            <a:r>
              <a:rPr lang="en-US" sz="2000" dirty="0">
                <a:solidFill>
                  <a:schemeClr val="tx1"/>
                </a:solidFill>
                <a:latin typeface="Segoe UI Light" pitchFamily="34" charset="0"/>
              </a:rPr>
              <a:t>	</a:t>
            </a:r>
          </a:p>
        </p:txBody>
      </p:sp>
      <p:sp>
        <p:nvSpPr>
          <p:cNvPr id="2" name="Title 1"/>
          <p:cNvSpPr>
            <a:spLocks noGrp="1"/>
          </p:cNvSpPr>
          <p:nvPr>
            <p:ph type="title"/>
          </p:nvPr>
        </p:nvSpPr>
        <p:spPr/>
        <p:txBody>
          <a:bodyPr/>
          <a:lstStyle/>
          <a:p>
            <a:r>
              <a:rPr lang="en-US" dirty="0"/>
              <a:t>Configure the web part to use the CDN </a:t>
            </a:r>
          </a:p>
        </p:txBody>
      </p:sp>
      <p:sp>
        <p:nvSpPr>
          <p:cNvPr id="8" name="Rectangle 7"/>
          <p:cNvSpPr/>
          <p:nvPr/>
        </p:nvSpPr>
        <p:spPr>
          <a:xfrm>
            <a:off x="385591" y="2057102"/>
            <a:ext cx="11920264" cy="646331"/>
          </a:xfrm>
          <a:prstGeom prst="rect">
            <a:avLst/>
          </a:prstGeom>
        </p:spPr>
        <p:txBody>
          <a:bodyPr wrap="square">
            <a:spAutoFit/>
          </a:bodyPr>
          <a:lstStyle/>
          <a:p>
            <a:r>
              <a:rPr lang="en-US" dirty="0">
                <a:latin typeface="Segoe UI Light" pitchFamily="34" charset="0"/>
              </a:rPr>
              <a:t>https://publiccdn.sharepointonline.com/&lt;TENANCY&gt;.sharepoint.com/&lt;your-CDN-origin-Id&gt;</a:t>
            </a:r>
            <a:endParaRPr lang="en-US" dirty="0"/>
          </a:p>
          <a:p>
            <a:endParaRPr lang="en-US" dirty="0"/>
          </a:p>
        </p:txBody>
      </p:sp>
      <p:sp>
        <p:nvSpPr>
          <p:cNvPr id="9" name="Rectangle 8"/>
          <p:cNvSpPr/>
          <p:nvPr/>
        </p:nvSpPr>
        <p:spPr>
          <a:xfrm>
            <a:off x="385590" y="3929310"/>
            <a:ext cx="12050885" cy="830997"/>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cdnBasePath</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"https://publiccdn.sharepointonline.com/&lt;TENANCY&gt;.sharepoint.com/&lt;your-CDN-origin-Id&gt;"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33369297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a:t> file </a:t>
            </a:r>
            <a:r>
              <a:rPr lang="en-US" altLang="zh-CN" sz="2400" dirty="0"/>
              <a:t>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81847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3063294"/>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399244" y="5047600"/>
            <a:ext cx="5658141" cy="1276416"/>
          </a:xfrm>
          <a:prstGeom prst="rect">
            <a:avLst/>
          </a:prstGeom>
        </p:spPr>
      </p:pic>
      <p:pic>
        <p:nvPicPr>
          <p:cNvPr id="2" name="Picture 1"/>
          <p:cNvPicPr>
            <a:picLocks noChangeAspect="1"/>
          </p:cNvPicPr>
          <p:nvPr/>
        </p:nvPicPr>
        <p:blipFill>
          <a:blip r:embed="rId4"/>
          <a:stretch>
            <a:fillRect/>
          </a:stretch>
        </p:blipFill>
        <p:spPr>
          <a:xfrm>
            <a:off x="6160243" y="5041800"/>
            <a:ext cx="5962650" cy="1047750"/>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web part assets to the SharePoint CDN</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Go to the Site Assets Document Library</a:t>
            </a:r>
          </a:p>
          <a:p>
            <a:r>
              <a:rPr lang="en-US" sz="2400" dirty="0"/>
              <a:t>Upload the assets for your web part to the CDN enabled folder</a:t>
            </a:r>
          </a:p>
          <a:p>
            <a:pPr marL="0" indent="0">
              <a:buNone/>
            </a:pPr>
            <a:endParaRPr lang="en-US" altLang="zh-CN" sz="2400" dirty="0"/>
          </a:p>
          <a:p>
            <a:pPr marL="0" indent="0">
              <a:buNone/>
            </a:pPr>
            <a:endParaRPr lang="en-US" sz="2400" dirty="0"/>
          </a:p>
        </p:txBody>
      </p:sp>
      <p:pic>
        <p:nvPicPr>
          <p:cNvPr id="7" name="Picture 6"/>
          <p:cNvPicPr>
            <a:picLocks noChangeAspect="1"/>
          </p:cNvPicPr>
          <p:nvPr/>
        </p:nvPicPr>
        <p:blipFill>
          <a:blip r:embed="rId3"/>
          <a:stretch>
            <a:fillRect/>
          </a:stretch>
        </p:blipFill>
        <p:spPr>
          <a:xfrm>
            <a:off x="529605" y="2138213"/>
            <a:ext cx="7600950" cy="2943225"/>
          </a:xfrm>
          <a:prstGeom prst="rect">
            <a:avLst/>
          </a:prstGeom>
        </p:spPr>
      </p:pic>
      <p:pic>
        <p:nvPicPr>
          <p:cNvPr id="9" name="Picture 8"/>
          <p:cNvPicPr>
            <a:picLocks noChangeAspect="1"/>
          </p:cNvPicPr>
          <p:nvPr/>
        </p:nvPicPr>
        <p:blipFill>
          <a:blip r:embed="rId4"/>
          <a:stretch>
            <a:fillRect/>
          </a:stretch>
        </p:blipFill>
        <p:spPr>
          <a:xfrm>
            <a:off x="5930205" y="2129110"/>
            <a:ext cx="5971966" cy="3027112"/>
          </a:xfrm>
          <a:prstGeom prst="rect">
            <a:avLst/>
          </a:prstGeom>
        </p:spPr>
      </p:pic>
    </p:spTree>
    <p:extLst>
      <p:ext uri="{BB962C8B-B14F-4D97-AF65-F5344CB8AC3E}">
        <p14:creationId xmlns:p14="http://schemas.microsoft.com/office/powerpoint/2010/main" val="358603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package (.</a:t>
            </a:r>
            <a:r>
              <a:rPr lang="en-US" sz="2400" dirty="0" err="1"/>
              <a:t>sp</a:t>
            </a:r>
            <a:r>
              <a:rPr lang="en-US" altLang="zh-CN" sz="2400" dirty="0" err="1"/>
              <a:t>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3" name="Picture 2"/>
          <p:cNvPicPr>
            <a:picLocks noChangeAspect="1"/>
          </p:cNvPicPr>
          <p:nvPr/>
        </p:nvPicPr>
        <p:blipFill>
          <a:blip r:embed="rId2"/>
          <a:stretch>
            <a:fillRect/>
          </a:stretch>
        </p:blipFill>
        <p:spPr>
          <a:xfrm>
            <a:off x="1355333" y="2561158"/>
            <a:ext cx="9715500" cy="3686175"/>
          </a:xfrm>
          <a:prstGeom prst="rect">
            <a:avLst/>
          </a:prstGeom>
        </p:spPr>
      </p:pic>
    </p:spTree>
    <p:extLst>
      <p:ext uri="{BB962C8B-B14F-4D97-AF65-F5344CB8AC3E}">
        <p14:creationId xmlns:p14="http://schemas.microsoft.com/office/powerpoint/2010/main" val="19193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the App</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site</a:t>
            </a:r>
          </a:p>
          <a:p>
            <a:r>
              <a:rPr lang="en-US" altLang="zh-CN" sz="2400" dirty="0"/>
              <a:t>Add the App you just deployed to the SharePoint App Catalog</a:t>
            </a:r>
          </a:p>
          <a:p>
            <a:pPr marL="0" indent="0">
              <a:buNone/>
            </a:pPr>
            <a:endParaRPr lang="en-US" sz="2400" dirty="0"/>
          </a:p>
        </p:txBody>
      </p:sp>
      <p:pic>
        <p:nvPicPr>
          <p:cNvPr id="3" name="Picture 2"/>
          <p:cNvPicPr>
            <a:picLocks noChangeAspect="1"/>
          </p:cNvPicPr>
          <p:nvPr/>
        </p:nvPicPr>
        <p:blipFill>
          <a:blip r:embed="rId2"/>
          <a:stretch>
            <a:fillRect/>
          </a:stretch>
        </p:blipFill>
        <p:spPr>
          <a:xfrm>
            <a:off x="3013882" y="2633166"/>
            <a:ext cx="6408712" cy="3694555"/>
          </a:xfrm>
          <a:prstGeom prst="rect">
            <a:avLst/>
          </a:prstGeom>
        </p:spPr>
      </p:pic>
    </p:spTree>
    <p:extLst>
      <p:ext uri="{BB962C8B-B14F-4D97-AF65-F5344CB8AC3E}">
        <p14:creationId xmlns:p14="http://schemas.microsoft.com/office/powerpoint/2010/main" val="37155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C55B96-B229-4D92-B481-87F0912D5B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dcmitype/"/>
    <ds:schemaRef ds:uri="http://schemas.microsoft.com/office/2006/metadata/properties"/>
    <ds:schemaRef ds:uri="http://www.w3.org/XML/1998/namespace"/>
    <ds:schemaRef ds:uri="http://purl.org/dc/elements/1.1/"/>
    <ds:schemaRef ds:uri="http://schemas.microsoft.com/office/2006/documentManagement/types"/>
    <ds:schemaRef ds:uri="http://purl.org/dc/terms/"/>
    <ds:schemaRef ds:uri="http://schemas.openxmlformats.org/package/2006/metadata/core-properties"/>
    <ds:schemaRef ds:uri="8b796c41-22f8-4e5f-a4f6-26e92db7f69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401</TotalTime>
  <Words>974</Words>
  <Application>Microsoft Office PowerPoint</Application>
  <PresentationFormat>Custom</PresentationFormat>
  <Paragraphs>156</Paragraphs>
  <Slides>15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Consolas</vt:lpstr>
      <vt:lpstr>Segoe UI</vt:lpstr>
      <vt:lpstr>Segoe UI Light</vt:lpstr>
      <vt:lpstr>Wingdings</vt:lpstr>
      <vt:lpstr>5-30719_SharePoint_Team_Template_Light</vt:lpstr>
      <vt:lpstr>Deploying SharePoint Framework components to production</vt:lpstr>
      <vt:lpstr>Agenda</vt:lpstr>
      <vt:lpstr>Create SharePoint CDN origin</vt:lpstr>
      <vt:lpstr>Enable the SharePoint CDN origin</vt:lpstr>
      <vt:lpstr>Configure the web part to use the CDN </vt:lpstr>
      <vt:lpstr>Package the web part</vt:lpstr>
      <vt:lpstr>Deploy web part assets to the SharePoint CDN</vt:lpstr>
      <vt:lpstr>Deploy App to the SharePoint App Catalog</vt:lpstr>
      <vt:lpstr>Install the App</vt:lpstr>
      <vt:lpstr>Add the web part to a SharePoint page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dc:subject>&lt;Speech title here&gt;</dc:subject>
  <dc:creator>Vesa Juvonen</dc:creator>
  <cp:keywords>SharePoint, PnP</cp:keywords>
  <dc:description>Template: _x000d_
Formatting: _x000d_
Audience Type:</dc:description>
  <cp:lastModifiedBy>Todd Baginski</cp:lastModifiedBy>
  <cp:revision>44</cp:revision>
  <dcterms:created xsi:type="dcterms:W3CDTF">2016-10-24T10:18:28Z</dcterms:created>
  <dcterms:modified xsi:type="dcterms:W3CDTF">2017-04-19T13:26:24Z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